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86" r:id="rId1"/>
  </p:sldMasterIdLst>
  <p:notesMasterIdLst>
    <p:notesMasterId r:id="rId15"/>
  </p:notesMasterIdLst>
  <p:handoutMasterIdLst>
    <p:handoutMasterId r:id="rId16"/>
  </p:handoutMasterIdLst>
  <p:sldIdLst>
    <p:sldId id="288" r:id="rId2"/>
    <p:sldId id="516" r:id="rId3"/>
    <p:sldId id="522" r:id="rId4"/>
    <p:sldId id="517" r:id="rId5"/>
    <p:sldId id="518" r:id="rId6"/>
    <p:sldId id="521" r:id="rId7"/>
    <p:sldId id="526" r:id="rId8"/>
    <p:sldId id="520" r:id="rId9"/>
    <p:sldId id="519" r:id="rId10"/>
    <p:sldId id="523" r:id="rId11"/>
    <p:sldId id="524" r:id="rId12"/>
    <p:sldId id="525" r:id="rId13"/>
    <p:sldId id="506" r:id="rId14"/>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Arial" charset="0"/>
        <a:ea typeface="ＭＳ Ｐゴシック" charset="-128"/>
        <a:cs typeface="+mn-cs"/>
      </a:defRPr>
    </a:lvl1pPr>
    <a:lvl2pPr marL="457200" algn="l" rtl="0" eaLnBrk="0" fontAlgn="base" hangingPunct="0">
      <a:spcBef>
        <a:spcPct val="0"/>
      </a:spcBef>
      <a:spcAft>
        <a:spcPct val="0"/>
      </a:spcAft>
      <a:defRPr kern="1200">
        <a:solidFill>
          <a:schemeClr val="tx1"/>
        </a:solidFill>
        <a:latin typeface="Arial" charset="0"/>
        <a:ea typeface="ＭＳ Ｐゴシック" charset="-128"/>
        <a:cs typeface="+mn-cs"/>
      </a:defRPr>
    </a:lvl2pPr>
    <a:lvl3pPr marL="914400" algn="l" rtl="0" eaLnBrk="0" fontAlgn="base" hangingPunct="0">
      <a:spcBef>
        <a:spcPct val="0"/>
      </a:spcBef>
      <a:spcAft>
        <a:spcPct val="0"/>
      </a:spcAft>
      <a:defRPr kern="1200">
        <a:solidFill>
          <a:schemeClr val="tx1"/>
        </a:solidFill>
        <a:latin typeface="Arial" charset="0"/>
        <a:ea typeface="ＭＳ Ｐゴシック" charset="-128"/>
        <a:cs typeface="+mn-cs"/>
      </a:defRPr>
    </a:lvl3pPr>
    <a:lvl4pPr marL="1371600" algn="l" rtl="0" eaLnBrk="0" fontAlgn="base" hangingPunct="0">
      <a:spcBef>
        <a:spcPct val="0"/>
      </a:spcBef>
      <a:spcAft>
        <a:spcPct val="0"/>
      </a:spcAft>
      <a:defRPr kern="1200">
        <a:solidFill>
          <a:schemeClr val="tx1"/>
        </a:solidFill>
        <a:latin typeface="Arial" charset="0"/>
        <a:ea typeface="ＭＳ Ｐゴシック" charset="-128"/>
        <a:cs typeface="+mn-cs"/>
      </a:defRPr>
    </a:lvl4pPr>
    <a:lvl5pPr marL="1828800" algn="l" rtl="0" eaLnBrk="0" fontAlgn="base" hangingPunct="0">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776" userDrawn="1">
          <p15:clr>
            <a:srgbClr val="A4A3A4"/>
          </p15:clr>
        </p15:guide>
        <p15:guide id="3" orient="horz" pos="4319" userDrawn="1">
          <p15:clr>
            <a:srgbClr val="A4A3A4"/>
          </p15:clr>
        </p15:guide>
        <p15:guide id="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an Gordon" initials="SG" lastIdx="1" clrIdx="0">
    <p:extLst/>
  </p:cmAuthor>
  <p:cmAuthor id="2" name="Sean Gordon" initials="SG [2]" lastIdx="1" clrIdx="1">
    <p:extLst/>
  </p:cmAuthor>
  <p:cmAuthor id="3" name="Sean Gordon" initials="SG [3]" lastIdx="1" clrIdx="2">
    <p:extLst/>
  </p:cmAuthor>
  <p:cmAuthor id="4" name="Sean Gordon" initials="SG [4]" lastIdx="2" clrIdx="3">
    <p:extLst/>
  </p:cmAuthor>
  <p:cmAuthor id="5" name="Patrick Quinn" initials="" lastIdx="32" clrIdx="4"/>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EAAE42"/>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43" autoAdjust="0"/>
    <p:restoredTop sz="93260" autoAdjust="0"/>
  </p:normalViewPr>
  <p:slideViewPr>
    <p:cSldViewPr>
      <p:cViewPr>
        <p:scale>
          <a:sx n="100" d="100"/>
          <a:sy n="100" d="100"/>
        </p:scale>
        <p:origin x="448" y="216"/>
      </p:cViewPr>
      <p:guideLst>
        <p:guide orient="horz" pos="2160"/>
        <p:guide pos="3776"/>
        <p:guide orient="horz" pos="4319"/>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0" d="100"/>
        <a:sy n="150" d="100"/>
      </p:scale>
      <p:origin x="0" y="0"/>
    </p:cViewPr>
  </p:sorterViewPr>
  <p:notesViewPr>
    <p:cSldViewPr snapToGrid="0" snapToObjects="1" showGuides="1">
      <p:cViewPr varScale="1">
        <p:scale>
          <a:sx n="54" d="100"/>
          <a:sy n="54" d="100"/>
        </p:scale>
        <p:origin x="-3576"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handoutMaster" Target="handoutMasters/handoutMaster1.xml"/><Relationship Id="rId17" Type="http://schemas.openxmlformats.org/officeDocument/2006/relationships/commentAuthors" Target="commentAuthors.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pPr>
              <a:defRPr/>
            </a:pPr>
            <a:fld id="{51F87518-7DA0-CB44-9F3C-F5174A2C4F74}" type="datetimeFigureOut">
              <a:rPr lang="en-US" altLang="en-US"/>
              <a:pPr>
                <a:defRPr/>
              </a:pPr>
              <a:t>7/17/17</a:t>
            </a:fld>
            <a:endParaRPr lang="en-US" alt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B72F4AE6-8CDE-254B-B104-C61F5F927D30}" type="slidenum">
              <a:rPr lang="en-US" altLang="en-US"/>
              <a:pPr>
                <a:defRPr/>
              </a:pPr>
              <a:t>‹#›</a:t>
            </a:fld>
            <a:endParaRPr lang="en-US" altLang="en-US"/>
          </a:p>
        </p:txBody>
      </p:sp>
    </p:spTree>
    <p:extLst>
      <p:ext uri="{BB962C8B-B14F-4D97-AF65-F5344CB8AC3E}">
        <p14:creationId xmlns:p14="http://schemas.microsoft.com/office/powerpoint/2010/main" val="864068757"/>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2.jpeg>
</file>

<file path=ppt/media/image3.jpeg>
</file>

<file path=ppt/media/image4.jpe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pPr>
              <a:defRPr/>
            </a:pPr>
            <a:fld id="{44741A71-FE83-2C4E-829C-A35B941D6CE6}" type="datetimeFigureOut">
              <a:rPr lang="en-US" altLang="en-US"/>
              <a:pPr>
                <a:defRPr/>
              </a:pPr>
              <a:t>7/17/17</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4724FB8A-11D0-A344-BB31-B2ACD197CF99}" type="slidenum">
              <a:rPr lang="en-US" altLang="en-US"/>
              <a:pPr>
                <a:defRPr/>
              </a:pPr>
              <a:t>‹#›</a:t>
            </a:fld>
            <a:endParaRPr lang="en-US" altLang="en-US"/>
          </a:p>
        </p:txBody>
      </p:sp>
    </p:spTree>
    <p:extLst>
      <p:ext uri="{BB962C8B-B14F-4D97-AF65-F5344CB8AC3E}">
        <p14:creationId xmlns:p14="http://schemas.microsoft.com/office/powerpoint/2010/main" val="950939333"/>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7"/>
          <p:cNvSpPr>
            <a:spLocks noGrp="1" noChangeArrowheads="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128"/>
              </a:defRPr>
            </a:lvl1pPr>
            <a:lvl2pPr marL="742950" indent="-285750">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fld id="{3CE06DF7-8818-6544-99C1-1E101D6A52AE}" type="slidenum">
              <a:rPr lang="en-US" altLang="en-US">
                <a:latin typeface="Calibri" charset="0"/>
              </a:rPr>
              <a:pPr/>
              <a:t>0</a:t>
            </a:fld>
            <a:endParaRPr lang="en-US" altLang="en-US">
              <a:latin typeface="Calibri" charset="0"/>
            </a:endParaRPr>
          </a:p>
        </p:txBody>
      </p:sp>
      <p:sp>
        <p:nvSpPr>
          <p:cNvPr id="12290" name="Rectangle 2"/>
          <p:cNvSpPr>
            <a:spLocks noGrp="1" noRot="1" noChangeAspect="1" noChangeArrowheads="1" noTextEdit="1"/>
          </p:cNvSpPr>
          <p:nvPr>
            <p:ph type="sldImg"/>
          </p:nvPr>
        </p:nvSpPr>
        <p:spPr bwMode="auto">
          <a:xfrm>
            <a:off x="377825" y="685800"/>
            <a:ext cx="6096000" cy="3429000"/>
          </a:xfrm>
          <a:noFill/>
          <a:ln>
            <a:solidFill>
              <a:srgbClr val="000000"/>
            </a:solidFill>
            <a:miter lim="800000"/>
            <a:headEnd/>
            <a:tailEnd/>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Lst>
        </p:spPr>
      </p:sp>
      <p:sp>
        <p:nvSpPr>
          <p:cNvPr id="12291" name="Rectangle 3"/>
          <p:cNvSpPr>
            <a:spLocks noGrp="1" noChangeArrowheads="1"/>
          </p:cNvSpPr>
          <p:nvPr>
            <p:ph type="body" idx="1"/>
          </p:nvPr>
        </p:nvSpPr>
        <p:spPr bwMode="auto">
          <a:xfrm>
            <a:off x="912813" y="4343400"/>
            <a:ext cx="5026025" cy="4114800"/>
          </a:xfrm>
          <a:noFill/>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charset="-128"/>
            </a:endParaRPr>
          </a:p>
        </p:txBody>
      </p:sp>
    </p:spTree>
    <p:extLst>
      <p:ext uri="{BB962C8B-B14F-4D97-AF65-F5344CB8AC3E}">
        <p14:creationId xmlns:p14="http://schemas.microsoft.com/office/powerpoint/2010/main" val="111917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4724FB8A-11D0-A344-BB31-B2ACD197CF99}" type="slidenum">
              <a:rPr lang="en-US" altLang="en-US" smtClean="0"/>
              <a:pPr>
                <a:defRPr/>
              </a:pPr>
              <a:t>1</a:t>
            </a:fld>
            <a:endParaRPr lang="en-US" altLang="en-US"/>
          </a:p>
        </p:txBody>
      </p:sp>
    </p:spTree>
    <p:extLst>
      <p:ext uri="{BB962C8B-B14F-4D97-AF65-F5344CB8AC3E}">
        <p14:creationId xmlns:p14="http://schemas.microsoft.com/office/powerpoint/2010/main" val="19313317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I was not trained in many of the basic concepts and styles of programming. So while for some of you this may be more technical than you are used to, others here are looking at the code like</a:t>
            </a:r>
            <a:r>
              <a:rPr lang="mr-IN"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4724FB8A-11D0-A344-BB31-B2ACD197CF99}" type="slidenum">
              <a:rPr lang="en-US" altLang="en-US" smtClean="0"/>
              <a:pPr>
                <a:defRPr/>
              </a:pPr>
              <a:t>7</a:t>
            </a:fld>
            <a:endParaRPr lang="en-US" altLang="en-US"/>
          </a:p>
        </p:txBody>
      </p:sp>
    </p:spTree>
    <p:extLst>
      <p:ext uri="{BB962C8B-B14F-4D97-AF65-F5344CB8AC3E}">
        <p14:creationId xmlns:p14="http://schemas.microsoft.com/office/powerpoint/2010/main" val="699284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2086" descr="hdf_7pp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7890" name="Rectangle 2050"/>
          <p:cNvSpPr>
            <a:spLocks noGrp="1" noChangeArrowheads="1"/>
          </p:cNvSpPr>
          <p:nvPr>
            <p:ph type="ctrTitle"/>
          </p:nvPr>
        </p:nvSpPr>
        <p:spPr>
          <a:xfrm>
            <a:off x="914400" y="2209800"/>
            <a:ext cx="10363200" cy="2057400"/>
          </a:xfrm>
        </p:spPr>
        <p:txBody>
          <a:bodyPr anchor="t"/>
          <a:lstStyle>
            <a:lvl1pPr>
              <a:defRPr sz="4800" baseline="0"/>
            </a:lvl1pPr>
          </a:lstStyle>
          <a:p>
            <a:r>
              <a:rPr lang="en-US" dirty="0"/>
              <a:t>Click to edit Master title style</a:t>
            </a:r>
          </a:p>
        </p:txBody>
      </p:sp>
      <p:sp>
        <p:nvSpPr>
          <p:cNvPr id="37891" name="Rectangle 2051"/>
          <p:cNvSpPr>
            <a:spLocks noGrp="1" noChangeArrowheads="1"/>
          </p:cNvSpPr>
          <p:nvPr>
            <p:ph type="subTitle" idx="1"/>
          </p:nvPr>
        </p:nvSpPr>
        <p:spPr>
          <a:xfrm>
            <a:off x="1625600" y="4419600"/>
            <a:ext cx="8534400" cy="914400"/>
          </a:xfrm>
        </p:spPr>
        <p:txBody>
          <a:bodyPr/>
          <a:lstStyle>
            <a:lvl1pPr marL="0" indent="0" algn="ctr">
              <a:buFontTx/>
              <a:buNone/>
              <a:defRPr sz="2400"/>
            </a:lvl1pPr>
          </a:lstStyle>
          <a:p>
            <a:r>
              <a:rPr lang="en-US" dirty="0"/>
              <a:t>Click to edit Master subtitle style</a:t>
            </a:r>
          </a:p>
        </p:txBody>
      </p:sp>
      <p:sp>
        <p:nvSpPr>
          <p:cNvPr id="5" name="Rectangle 2064"/>
          <p:cNvSpPr>
            <a:spLocks noGrp="1" noChangeArrowheads="1"/>
          </p:cNvSpPr>
          <p:nvPr>
            <p:ph type="dt" sz="half" idx="10"/>
          </p:nvPr>
        </p:nvSpPr>
        <p:spPr>
          <a:xfrm>
            <a:off x="406400" y="6629400"/>
            <a:ext cx="2336800" cy="228600"/>
          </a:xfrm>
        </p:spPr>
        <p:txBody>
          <a:bodyPr/>
          <a:lstStyle>
            <a:lvl1pPr>
              <a:defRPr/>
            </a:lvl1pPr>
          </a:lstStyle>
          <a:p>
            <a:pPr>
              <a:defRPr/>
            </a:pPr>
            <a:r>
              <a:rPr lang="en-US" smtClean="0"/>
              <a:t>July 27, 2017</a:t>
            </a:r>
            <a:endParaRPr lang="en-US" dirty="0"/>
          </a:p>
        </p:txBody>
      </p:sp>
      <p:sp>
        <p:nvSpPr>
          <p:cNvPr id="6" name="Rectangle 2065"/>
          <p:cNvSpPr>
            <a:spLocks noGrp="1" noChangeArrowheads="1"/>
          </p:cNvSpPr>
          <p:nvPr>
            <p:ph type="ftr" sz="quarter" idx="11"/>
          </p:nvPr>
        </p:nvSpPr>
        <p:spPr/>
        <p:txBody>
          <a:bodyPr/>
          <a:lstStyle>
            <a:lvl1pPr>
              <a:defRPr/>
            </a:lvl1pPr>
          </a:lstStyle>
          <a:p>
            <a:pPr>
              <a:defRPr/>
            </a:pPr>
            <a:r>
              <a:rPr lang="en-US" smtClean="0"/>
              <a:t>Metadata Improvement Lab MILE2</a:t>
            </a:r>
            <a:endParaRPr lang="en-US"/>
          </a:p>
        </p:txBody>
      </p:sp>
      <p:sp>
        <p:nvSpPr>
          <p:cNvPr id="7" name="Rectangle 2066"/>
          <p:cNvSpPr>
            <a:spLocks noGrp="1" noChangeArrowheads="1"/>
          </p:cNvSpPr>
          <p:nvPr>
            <p:ph type="sldNum" sz="quarter" idx="12"/>
          </p:nvPr>
        </p:nvSpPr>
        <p:spPr/>
        <p:txBody>
          <a:bodyPr/>
          <a:lstStyle>
            <a:lvl1pPr>
              <a:defRPr/>
            </a:lvl1pPr>
          </a:lstStyle>
          <a:p>
            <a:pPr>
              <a:defRPr/>
            </a:pPr>
            <a:fld id="{89D40908-65E0-6148-9462-2E562DE7160E}" type="slidenum">
              <a:rPr lang="en-US" altLang="en-US"/>
              <a:pPr>
                <a:defRPr/>
              </a:pPr>
              <a:t>‹#›</a:t>
            </a:fld>
            <a:endParaRPr lang="en-US" altLang="en-US"/>
          </a:p>
        </p:txBody>
      </p:sp>
    </p:spTree>
    <p:extLst>
      <p:ext uri="{BB962C8B-B14F-4D97-AF65-F5344CB8AC3E}">
        <p14:creationId xmlns:p14="http://schemas.microsoft.com/office/powerpoint/2010/main" val="162275222"/>
      </p:ext>
    </p:extLst>
  </p:cSld>
  <p:clrMapOvr>
    <a:masterClrMapping/>
  </p:clrMapOvr>
  <p:transition spd="med"/>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320800" y="2819400"/>
            <a:ext cx="9347200" cy="533400"/>
          </a:xfrm>
        </p:spPr>
        <p:txBody>
          <a:bodyPr/>
          <a:lstStyle>
            <a:lvl1pPr>
              <a:defRPr sz="3600" b="1"/>
            </a:lvl1pPr>
          </a:lstStyle>
          <a:p>
            <a:r>
              <a:rPr lang="en-US" dirty="0" smtClean="0"/>
              <a:t>Click to edit Master title style</a:t>
            </a:r>
            <a:endParaRPr lang="en-US" dirty="0"/>
          </a:p>
        </p:txBody>
      </p:sp>
      <p:sp>
        <p:nvSpPr>
          <p:cNvPr id="3"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4"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5" name="Rectangle 1055"/>
          <p:cNvSpPr>
            <a:spLocks noGrp="1" noChangeArrowheads="1"/>
          </p:cNvSpPr>
          <p:nvPr>
            <p:ph type="sldNum" sz="quarter" idx="12"/>
          </p:nvPr>
        </p:nvSpPr>
        <p:spPr>
          <a:ln/>
        </p:spPr>
        <p:txBody>
          <a:bodyPr/>
          <a:lstStyle>
            <a:lvl1pPr>
              <a:defRPr/>
            </a:lvl1pPr>
          </a:lstStyle>
          <a:p>
            <a:pPr>
              <a:defRPr/>
            </a:pPr>
            <a:fld id="{47A2688C-72D1-BB4A-806C-B0B5983CA88E}" type="slidenum">
              <a:rPr lang="en-US" altLang="en-US"/>
              <a:pPr>
                <a:defRPr/>
              </a:pPr>
              <a:t>‹#›</a:t>
            </a:fld>
            <a:endParaRPr lang="en-US" altLang="en-US"/>
          </a:p>
        </p:txBody>
      </p:sp>
    </p:spTree>
    <p:extLst>
      <p:ext uri="{BB962C8B-B14F-4D97-AF65-F5344CB8AC3E}">
        <p14:creationId xmlns:p14="http://schemas.microsoft.com/office/powerpoint/2010/main" val="213449122"/>
      </p:ext>
    </p:extLst>
  </p:cSld>
  <p:clrMapOvr>
    <a:masterClrMapping/>
  </p:clrMapOvr>
  <p:transition spd="med">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508000" y="990600"/>
            <a:ext cx="5537200" cy="5486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6248400" y="990600"/>
            <a:ext cx="5537200" cy="5486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6"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7" name="Rectangle 1055"/>
          <p:cNvSpPr>
            <a:spLocks noGrp="1" noChangeArrowheads="1"/>
          </p:cNvSpPr>
          <p:nvPr>
            <p:ph type="sldNum" sz="quarter" idx="12"/>
          </p:nvPr>
        </p:nvSpPr>
        <p:spPr>
          <a:ln/>
        </p:spPr>
        <p:txBody>
          <a:bodyPr/>
          <a:lstStyle>
            <a:lvl1pPr>
              <a:defRPr/>
            </a:lvl1pPr>
          </a:lstStyle>
          <a:p>
            <a:pPr>
              <a:defRPr/>
            </a:pPr>
            <a:fld id="{86E15E80-4162-5B48-9FB4-4E8B0EADB321}" type="slidenum">
              <a:rPr lang="en-US" altLang="en-US"/>
              <a:pPr>
                <a:defRPr/>
              </a:pPr>
              <a:t>‹#›</a:t>
            </a:fld>
            <a:endParaRPr lang="en-US" altLang="en-US"/>
          </a:p>
        </p:txBody>
      </p:sp>
    </p:spTree>
    <p:extLst>
      <p:ext uri="{BB962C8B-B14F-4D97-AF65-F5344CB8AC3E}">
        <p14:creationId xmlns:p14="http://schemas.microsoft.com/office/powerpoint/2010/main" val="1141702964"/>
      </p:ext>
    </p:extLst>
  </p:cSld>
  <p:clrMapOvr>
    <a:masterClrMapping/>
  </p:clrMapOvr>
  <p:transition spd="med">
    <p:wipe di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4"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5" name="Rectangle 1055"/>
          <p:cNvSpPr>
            <a:spLocks noGrp="1" noChangeArrowheads="1"/>
          </p:cNvSpPr>
          <p:nvPr>
            <p:ph type="sldNum" sz="quarter" idx="12"/>
          </p:nvPr>
        </p:nvSpPr>
        <p:spPr>
          <a:ln/>
        </p:spPr>
        <p:txBody>
          <a:bodyPr/>
          <a:lstStyle>
            <a:lvl1pPr>
              <a:defRPr/>
            </a:lvl1pPr>
          </a:lstStyle>
          <a:p>
            <a:pPr>
              <a:defRPr/>
            </a:pPr>
            <a:fld id="{1021FD5F-A6B3-CF40-B22F-3B2F6B7917F6}" type="slidenum">
              <a:rPr lang="en-US" altLang="en-US"/>
              <a:pPr>
                <a:defRPr/>
              </a:pPr>
              <a:t>‹#›</a:t>
            </a:fld>
            <a:endParaRPr lang="en-US" altLang="en-US"/>
          </a:p>
        </p:txBody>
      </p:sp>
    </p:spTree>
    <p:extLst>
      <p:ext uri="{BB962C8B-B14F-4D97-AF65-F5344CB8AC3E}">
        <p14:creationId xmlns:p14="http://schemas.microsoft.com/office/powerpoint/2010/main" val="835330003"/>
      </p:ext>
    </p:extLst>
  </p:cSld>
  <p:clrMapOvr>
    <a:masterClrMapping/>
  </p:clrMapOvr>
  <p:transition spd="med">
    <p:wipe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62000"/>
          </a:xfrm>
          <a:prstGeom prst="rect">
            <a:avLst/>
          </a:prstGeom>
        </p:spPr>
        <p:txBody>
          <a:bodyPr/>
          <a:lstStyle/>
          <a:p>
            <a:r>
              <a:rPr lang="en-US" dirty="0" smtClean="0"/>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5"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6" name="Rectangle 1055"/>
          <p:cNvSpPr>
            <a:spLocks noGrp="1" noChangeArrowheads="1"/>
          </p:cNvSpPr>
          <p:nvPr>
            <p:ph type="sldNum" sz="quarter" idx="12"/>
          </p:nvPr>
        </p:nvSpPr>
        <p:spPr>
          <a:ln/>
        </p:spPr>
        <p:txBody>
          <a:bodyPr/>
          <a:lstStyle>
            <a:lvl1pPr>
              <a:defRPr/>
            </a:lvl1pPr>
          </a:lstStyle>
          <a:p>
            <a:pPr>
              <a:defRPr/>
            </a:pPr>
            <a:fld id="{66AE2BEF-AA8E-934E-A9FD-BDA59EF41016}" type="slidenum">
              <a:rPr lang="en-US" altLang="en-US"/>
              <a:pPr>
                <a:defRPr/>
              </a:pPr>
              <a:t>‹#›</a:t>
            </a:fld>
            <a:endParaRPr lang="en-US" altLang="en-US"/>
          </a:p>
        </p:txBody>
      </p:sp>
    </p:spTree>
    <p:extLst>
      <p:ext uri="{BB962C8B-B14F-4D97-AF65-F5344CB8AC3E}">
        <p14:creationId xmlns:p14="http://schemas.microsoft.com/office/powerpoint/2010/main" val="1290759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5"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6" name="Rectangle 1055"/>
          <p:cNvSpPr>
            <a:spLocks noGrp="1" noChangeArrowheads="1"/>
          </p:cNvSpPr>
          <p:nvPr>
            <p:ph type="sldNum" sz="quarter" idx="12"/>
          </p:nvPr>
        </p:nvSpPr>
        <p:spPr>
          <a:ln/>
        </p:spPr>
        <p:txBody>
          <a:bodyPr/>
          <a:lstStyle>
            <a:lvl1pPr>
              <a:defRPr/>
            </a:lvl1pPr>
          </a:lstStyle>
          <a:p>
            <a:pPr>
              <a:defRPr/>
            </a:pPr>
            <a:fld id="{F2DA232A-2FA3-BB4B-A289-8D7184C69DD4}" type="slidenum">
              <a:rPr lang="en-US" altLang="en-US"/>
              <a:pPr>
                <a:defRPr/>
              </a:pPr>
              <a:t>‹#›</a:t>
            </a:fld>
            <a:endParaRPr lang="en-US" altLang="en-US"/>
          </a:p>
        </p:txBody>
      </p:sp>
    </p:spTree>
    <p:extLst>
      <p:ext uri="{BB962C8B-B14F-4D97-AF65-F5344CB8AC3E}">
        <p14:creationId xmlns:p14="http://schemas.microsoft.com/office/powerpoint/2010/main" val="2070699127"/>
      </p:ext>
    </p:extLst>
  </p:cSld>
  <p:clrMapOvr>
    <a:masterClrMapping/>
  </p:clrMapOvr>
  <p:transition spd="med">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dirty="0" smtClean="0"/>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6"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7" name="Rectangle 1055"/>
          <p:cNvSpPr>
            <a:spLocks noGrp="1" noChangeArrowheads="1"/>
          </p:cNvSpPr>
          <p:nvPr>
            <p:ph type="sldNum" sz="quarter" idx="12"/>
          </p:nvPr>
        </p:nvSpPr>
        <p:spPr>
          <a:ln/>
        </p:spPr>
        <p:txBody>
          <a:bodyPr/>
          <a:lstStyle>
            <a:lvl1pPr>
              <a:defRPr/>
            </a:lvl1pPr>
          </a:lstStyle>
          <a:p>
            <a:pPr>
              <a:defRPr/>
            </a:pPr>
            <a:fld id="{9400C7EF-0133-3B48-8482-71F2D6143502}" type="slidenum">
              <a:rPr lang="en-US" altLang="en-US"/>
              <a:pPr>
                <a:defRPr/>
              </a:pPr>
              <a:t>‹#›</a:t>
            </a:fld>
            <a:endParaRPr lang="en-US" altLang="en-US"/>
          </a:p>
        </p:txBody>
      </p:sp>
    </p:spTree>
    <p:extLst>
      <p:ext uri="{BB962C8B-B14F-4D97-AF65-F5344CB8AC3E}">
        <p14:creationId xmlns:p14="http://schemas.microsoft.com/office/powerpoint/2010/main" val="120244207"/>
      </p:ext>
    </p:extLst>
  </p:cSld>
  <p:clrMapOvr>
    <a:masterClrMapping/>
  </p:clrMapOvr>
  <p:transition spd="med">
    <p:wipe dir="d"/>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jpeg"/><Relationship Id="rId10" Type="http://schemas.openxmlformats.org/officeDocument/2006/relationships/image" Target="../media/image2.jpeg"/><Relationship Id="rId11" Type="http://schemas.openxmlformats.org/officeDocument/2006/relationships/image" Target="../media/image3.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26" name="Picture 1056" descr="hdf_no_banner_white"/>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27" name="Rectangle 1027"/>
          <p:cNvSpPr>
            <a:spLocks noGrp="1" noChangeArrowheads="1"/>
          </p:cNvSpPr>
          <p:nvPr>
            <p:ph type="body" idx="1"/>
          </p:nvPr>
        </p:nvSpPr>
        <p:spPr bwMode="auto">
          <a:xfrm>
            <a:off x="508000" y="990600"/>
            <a:ext cx="11277600" cy="5486400"/>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1028" name="Picture 1050" descr="hdf 0line"/>
          <p:cNvPicPr>
            <a:picLocks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0" y="762000"/>
            <a:ext cx="12192000" cy="76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29" name="Picture 1051" descr="hdf bluegreenotxt"/>
          <p:cNvPicPr>
            <a:picLocks noChangeAspect="1" noChangeArrowheads="1"/>
          </p:cNvPicPr>
          <p:nvPr userDrawn="1"/>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06400" y="152401"/>
            <a:ext cx="1117600" cy="460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30" name="Rectangle 1026"/>
          <p:cNvSpPr>
            <a:spLocks noGrp="1" noChangeArrowheads="1"/>
          </p:cNvSpPr>
          <p:nvPr>
            <p:ph type="title"/>
          </p:nvPr>
        </p:nvSpPr>
        <p:spPr bwMode="auto">
          <a:xfrm>
            <a:off x="1524000" y="152400"/>
            <a:ext cx="9347200" cy="533400"/>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36893" name="Rectangle 1053"/>
          <p:cNvSpPr>
            <a:spLocks noGrp="1" noChangeArrowheads="1"/>
          </p:cNvSpPr>
          <p:nvPr>
            <p:ph type="dt" sz="half" idx="2"/>
          </p:nvPr>
        </p:nvSpPr>
        <p:spPr bwMode="auto">
          <a:xfrm>
            <a:off x="406400" y="6629400"/>
            <a:ext cx="2235200" cy="228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fontAlgn="auto" hangingPunct="1">
              <a:spcBef>
                <a:spcPts val="0"/>
              </a:spcBef>
              <a:spcAft>
                <a:spcPts val="0"/>
              </a:spcAft>
              <a:defRPr sz="1200" b="1">
                <a:solidFill>
                  <a:schemeClr val="bg1"/>
                </a:solidFill>
                <a:latin typeface="+mn-lt"/>
                <a:ea typeface="+mn-ea"/>
                <a:cs typeface="+mn-cs"/>
              </a:defRPr>
            </a:lvl1pPr>
          </a:lstStyle>
          <a:p>
            <a:pPr>
              <a:defRPr/>
            </a:pPr>
            <a:r>
              <a:rPr lang="en-US" smtClean="0"/>
              <a:t>July 27, 2017</a:t>
            </a:r>
            <a:endParaRPr lang="en-US" dirty="0"/>
          </a:p>
        </p:txBody>
      </p:sp>
      <p:sp>
        <p:nvSpPr>
          <p:cNvPr id="36894" name="Rectangle 1054"/>
          <p:cNvSpPr>
            <a:spLocks noGrp="1" noChangeArrowheads="1"/>
          </p:cNvSpPr>
          <p:nvPr>
            <p:ph type="ftr" sz="quarter" idx="3"/>
          </p:nvPr>
        </p:nvSpPr>
        <p:spPr bwMode="auto">
          <a:xfrm>
            <a:off x="3048000" y="6629400"/>
            <a:ext cx="5283200" cy="228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b="1">
                <a:solidFill>
                  <a:schemeClr val="bg1"/>
                </a:solidFill>
                <a:ea typeface="ＭＳ Ｐゴシック" charset="0"/>
                <a:cs typeface="ＭＳ Ｐゴシック" charset="0"/>
              </a:defRPr>
            </a:lvl1pPr>
          </a:lstStyle>
          <a:p>
            <a:pPr>
              <a:defRPr/>
            </a:pPr>
            <a:r>
              <a:rPr lang="en-US" smtClean="0"/>
              <a:t>Metadata Improvement Lab MILE2</a:t>
            </a:r>
            <a:endParaRPr lang="en-US"/>
          </a:p>
        </p:txBody>
      </p:sp>
      <p:sp>
        <p:nvSpPr>
          <p:cNvPr id="36895" name="Rectangle 1055"/>
          <p:cNvSpPr>
            <a:spLocks noGrp="1" noChangeArrowheads="1"/>
          </p:cNvSpPr>
          <p:nvPr>
            <p:ph type="sldNum" sz="quarter" idx="4"/>
          </p:nvPr>
        </p:nvSpPr>
        <p:spPr bwMode="auto">
          <a:xfrm>
            <a:off x="9042400" y="6629400"/>
            <a:ext cx="1016000" cy="228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b="1">
                <a:solidFill>
                  <a:schemeClr val="bg1"/>
                </a:solidFill>
              </a:defRPr>
            </a:lvl1pPr>
          </a:lstStyle>
          <a:p>
            <a:pPr>
              <a:defRPr/>
            </a:pPr>
            <a:fld id="{B5742D95-3382-EB4A-8779-2AC3F1DA107F}"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43" r:id="rId1"/>
    <p:sldLayoutId id="2147483837" r:id="rId2"/>
    <p:sldLayoutId id="2147483838" r:id="rId3"/>
    <p:sldLayoutId id="2147483839" r:id="rId4"/>
    <p:sldLayoutId id="2147483840" r:id="rId5"/>
    <p:sldLayoutId id="2147483841" r:id="rId6"/>
    <p:sldLayoutId id="2147483842" r:id="rId7"/>
  </p:sldLayoutIdLst>
  <p:transition spd="med">
    <p:wipe dir="d"/>
  </p:transition>
  <p:timing>
    <p:tnLst>
      <p:par>
        <p:cTn id="1" dur="indefinite" restart="never" nodeType="tmRoot"/>
      </p:par>
    </p:tnLst>
  </p:timing>
  <p:hf hdr="0"/>
  <p:txStyles>
    <p:titleStyle>
      <a:lvl1pPr algn="ctr" rtl="0" eaLnBrk="0" fontAlgn="base" hangingPunct="0">
        <a:spcBef>
          <a:spcPct val="0"/>
        </a:spcBef>
        <a:spcAft>
          <a:spcPct val="0"/>
        </a:spcAft>
        <a:defRPr sz="3200">
          <a:solidFill>
            <a:srgbClr val="000000"/>
          </a:solidFill>
          <a:latin typeface="+mj-lt"/>
          <a:ea typeface="ＭＳ Ｐゴシック" charset="0"/>
          <a:cs typeface="ＭＳ Ｐゴシック" charset="0"/>
        </a:defRPr>
      </a:lvl1pPr>
      <a:lvl2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2pPr>
      <a:lvl3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3pPr>
      <a:lvl4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4pPr>
      <a:lvl5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5pPr>
      <a:lvl6pPr marL="457200" algn="ctr" rtl="0" fontAlgn="base">
        <a:spcBef>
          <a:spcPct val="0"/>
        </a:spcBef>
        <a:spcAft>
          <a:spcPct val="0"/>
        </a:spcAft>
        <a:defRPr sz="3600">
          <a:solidFill>
            <a:srgbClr val="000000"/>
          </a:solidFill>
          <a:latin typeface="Arial" charset="0"/>
        </a:defRPr>
      </a:lvl6pPr>
      <a:lvl7pPr marL="914400" algn="ctr" rtl="0" fontAlgn="base">
        <a:spcBef>
          <a:spcPct val="0"/>
        </a:spcBef>
        <a:spcAft>
          <a:spcPct val="0"/>
        </a:spcAft>
        <a:defRPr sz="3600">
          <a:solidFill>
            <a:srgbClr val="000000"/>
          </a:solidFill>
          <a:latin typeface="Arial" charset="0"/>
        </a:defRPr>
      </a:lvl7pPr>
      <a:lvl8pPr marL="1371600" algn="ctr" rtl="0" fontAlgn="base">
        <a:spcBef>
          <a:spcPct val="0"/>
        </a:spcBef>
        <a:spcAft>
          <a:spcPct val="0"/>
        </a:spcAft>
        <a:defRPr sz="3600">
          <a:solidFill>
            <a:srgbClr val="000000"/>
          </a:solidFill>
          <a:latin typeface="Arial" charset="0"/>
        </a:defRPr>
      </a:lvl8pPr>
      <a:lvl9pPr marL="1828800" algn="ctr" rtl="0" fontAlgn="base">
        <a:spcBef>
          <a:spcPct val="0"/>
        </a:spcBef>
        <a:spcAft>
          <a:spcPct val="0"/>
        </a:spcAft>
        <a:defRPr sz="3600">
          <a:solidFill>
            <a:srgbClr val="000000"/>
          </a:solidFill>
          <a:latin typeface="Arial" charset="0"/>
        </a:defRPr>
      </a:lvl9pPr>
    </p:titleStyle>
    <p:bodyStyle>
      <a:lvl1pPr marL="342900" indent="-342900" algn="l" rtl="0" eaLnBrk="0" fontAlgn="base" hangingPunct="0">
        <a:spcBef>
          <a:spcPct val="20000"/>
        </a:spcBef>
        <a:spcAft>
          <a:spcPct val="0"/>
        </a:spcAft>
        <a:buClr>
          <a:schemeClr val="tx1"/>
        </a:buClr>
        <a:buChar char="•"/>
        <a:defRPr sz="2800">
          <a:solidFill>
            <a:srgbClr val="000000"/>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lr>
          <a:schemeClr val="tx1"/>
        </a:buClr>
        <a:buFont typeface="Symbol" charset="2"/>
        <a:buChar char="-"/>
        <a:defRPr sz="2600">
          <a:solidFill>
            <a:srgbClr val="000000"/>
          </a:solidFill>
          <a:latin typeface="+mn-lt"/>
          <a:ea typeface="ＭＳ Ｐゴシック" charset="0"/>
        </a:defRPr>
      </a:lvl2pPr>
      <a:lvl3pPr marL="1143000" indent="-228600" algn="l" rtl="0" eaLnBrk="0" fontAlgn="base" hangingPunct="0">
        <a:spcBef>
          <a:spcPct val="20000"/>
        </a:spcBef>
        <a:spcAft>
          <a:spcPct val="0"/>
        </a:spcAft>
        <a:buClr>
          <a:schemeClr val="tx1"/>
        </a:buClr>
        <a:buChar char="•"/>
        <a:defRPr sz="2400">
          <a:solidFill>
            <a:srgbClr val="000000"/>
          </a:solidFill>
          <a:latin typeface="+mn-lt"/>
          <a:ea typeface="ＭＳ Ｐゴシック" charset="0"/>
        </a:defRPr>
      </a:lvl3pPr>
      <a:lvl4pPr marL="1600200" indent="-228600" algn="l" rtl="0" eaLnBrk="0" fontAlgn="base" hangingPunct="0">
        <a:spcBef>
          <a:spcPct val="20000"/>
        </a:spcBef>
        <a:spcAft>
          <a:spcPct val="0"/>
        </a:spcAft>
        <a:buClr>
          <a:schemeClr val="tx1"/>
        </a:buClr>
        <a:buChar char="•"/>
        <a:defRPr sz="2000">
          <a:solidFill>
            <a:srgbClr val="000000"/>
          </a:solidFill>
          <a:latin typeface="+mn-lt"/>
          <a:ea typeface="ＭＳ Ｐゴシック" charset="0"/>
        </a:defRPr>
      </a:lvl4pPr>
      <a:lvl5pPr marL="2057400" indent="-228600" algn="l" rtl="0" eaLnBrk="0" fontAlgn="base" hangingPunct="0">
        <a:spcBef>
          <a:spcPct val="20000"/>
        </a:spcBef>
        <a:spcAft>
          <a:spcPct val="0"/>
        </a:spcAft>
        <a:buClr>
          <a:schemeClr val="tx1"/>
        </a:buClr>
        <a:buChar char="•"/>
        <a:defRPr sz="2000">
          <a:solidFill>
            <a:srgbClr val="000000"/>
          </a:solidFill>
          <a:latin typeface="+mn-lt"/>
          <a:ea typeface="ＭＳ Ｐゴシック" charset="0"/>
        </a:defRPr>
      </a:lvl5pPr>
      <a:lvl6pPr marL="2514600" indent="-228600" algn="l" rtl="0" fontAlgn="base">
        <a:spcBef>
          <a:spcPct val="20000"/>
        </a:spcBef>
        <a:spcAft>
          <a:spcPct val="0"/>
        </a:spcAft>
        <a:buClr>
          <a:schemeClr val="tx1"/>
        </a:buClr>
        <a:buChar char="•"/>
        <a:defRPr sz="2000">
          <a:solidFill>
            <a:srgbClr val="000000"/>
          </a:solidFill>
          <a:latin typeface="+mn-lt"/>
        </a:defRPr>
      </a:lvl6pPr>
      <a:lvl7pPr marL="2971800" indent="-228600" algn="l" rtl="0" fontAlgn="base">
        <a:spcBef>
          <a:spcPct val="20000"/>
        </a:spcBef>
        <a:spcAft>
          <a:spcPct val="0"/>
        </a:spcAft>
        <a:buClr>
          <a:schemeClr val="tx1"/>
        </a:buClr>
        <a:buChar char="•"/>
        <a:defRPr sz="2000">
          <a:solidFill>
            <a:srgbClr val="000000"/>
          </a:solidFill>
          <a:latin typeface="+mn-lt"/>
        </a:defRPr>
      </a:lvl7pPr>
      <a:lvl8pPr marL="3429000" indent="-228600" algn="l" rtl="0" fontAlgn="base">
        <a:spcBef>
          <a:spcPct val="20000"/>
        </a:spcBef>
        <a:spcAft>
          <a:spcPct val="0"/>
        </a:spcAft>
        <a:buClr>
          <a:schemeClr val="tx1"/>
        </a:buClr>
        <a:buChar char="•"/>
        <a:defRPr sz="2000">
          <a:solidFill>
            <a:srgbClr val="000000"/>
          </a:solidFill>
          <a:latin typeface="+mn-lt"/>
        </a:defRPr>
      </a:lvl8pPr>
      <a:lvl9pPr marL="3886200" indent="-228600" algn="l" rtl="0" fontAlgn="base">
        <a:spcBef>
          <a:spcPct val="20000"/>
        </a:spcBef>
        <a:spcAft>
          <a:spcPct val="0"/>
        </a:spcAft>
        <a:buClr>
          <a:schemeClr val="tx1"/>
        </a:buClr>
        <a:buChar char="•"/>
        <a:defRPr sz="20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github.com/scgordon/MILE2/wiki"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png"/><Relationship Id="rId3" Type="http://schemas.openxmlformats.org/officeDocument/2006/relationships/image" Target="../media/image7.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8.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2"/>
          <p:cNvSpPr>
            <a:spLocks noGrp="1" noChangeArrowheads="1"/>
          </p:cNvSpPr>
          <p:nvPr>
            <p:ph type="ctrTitle"/>
          </p:nvPr>
        </p:nvSpPr>
        <p:spPr>
          <a:xfrm>
            <a:off x="1676400" y="2354263"/>
            <a:ext cx="8686800" cy="531812"/>
          </a:xfrm>
        </p:spPr>
        <p:txBody>
          <a:bodyPr/>
          <a:lstStyle/>
          <a:p>
            <a:pPr eaLnBrk="1" hangingPunct="1"/>
            <a:r>
              <a:rPr lang="en-US" altLang="en-US" sz="3200" b="1" dirty="0">
                <a:ea typeface="ＭＳ Ｐゴシック" charset="-128"/>
              </a:rPr>
              <a:t>Second Metadata Improvement Lab at ESIP:</a:t>
            </a:r>
            <a:br>
              <a:rPr lang="en-US" altLang="en-US" sz="3200" b="1" dirty="0">
                <a:ea typeface="ＭＳ Ｐゴシック" charset="-128"/>
              </a:rPr>
            </a:br>
            <a:r>
              <a:rPr lang="en-US" altLang="en-US" sz="3200" b="1" dirty="0">
                <a:ea typeface="ＭＳ Ｐゴシック" charset="-128"/>
              </a:rPr>
              <a:t> </a:t>
            </a:r>
            <a:r>
              <a:rPr lang="en-US" altLang="en-US" sz="2000" b="1" dirty="0">
                <a:ea typeface="ＭＳ Ｐゴシック" charset="-128"/>
              </a:rPr>
              <a:t>Leveraging </a:t>
            </a:r>
            <a:r>
              <a:rPr lang="en-US" altLang="en-US" sz="2000" b="1" dirty="0" err="1">
                <a:ea typeface="ＭＳ Ｐゴシック" charset="-128"/>
              </a:rPr>
              <a:t>Jupyter</a:t>
            </a:r>
            <a:r>
              <a:rPr lang="en-US" altLang="en-US" sz="2000" b="1" dirty="0">
                <a:ea typeface="ＭＳ Ｐゴシック" charset="-128"/>
              </a:rPr>
              <a:t> in Anaconda and Web Services for user initiated metadata evaluation </a:t>
            </a:r>
            <a:endParaRPr lang="en-US" altLang="en-US" sz="2000" dirty="0">
              <a:ea typeface="ＭＳ Ｐゴシック" charset="-128"/>
            </a:endParaRPr>
          </a:p>
        </p:txBody>
      </p:sp>
      <p:sp>
        <p:nvSpPr>
          <p:cNvPr id="11266" name="Rectangle 3"/>
          <p:cNvSpPr>
            <a:spLocks noGrp="1" noChangeArrowheads="1"/>
          </p:cNvSpPr>
          <p:nvPr>
            <p:ph type="subTitle" idx="1"/>
          </p:nvPr>
        </p:nvSpPr>
        <p:spPr>
          <a:xfrm>
            <a:off x="2819400" y="3962400"/>
            <a:ext cx="6400800" cy="2438400"/>
          </a:xfrm>
        </p:spPr>
        <p:txBody>
          <a:bodyPr/>
          <a:lstStyle/>
          <a:p>
            <a:pPr eaLnBrk="1" hangingPunct="1"/>
            <a:r>
              <a:rPr lang="en-US" altLang="en-US" sz="2200" dirty="0">
                <a:ea typeface="ＭＳ Ｐゴシック" charset="-128"/>
              </a:rPr>
              <a:t>Sean Gordon</a:t>
            </a:r>
          </a:p>
          <a:p>
            <a:pPr eaLnBrk="1" hangingPunct="1"/>
            <a:endParaRPr lang="en-US" altLang="en-US" sz="2200" dirty="0">
              <a:ea typeface="ＭＳ Ｐゴシック" charset="-128"/>
            </a:endParaRPr>
          </a:p>
          <a:p>
            <a:pPr eaLnBrk="1" hangingPunct="1"/>
            <a:r>
              <a:rPr lang="en-US" altLang="en-US" sz="2200" dirty="0">
                <a:ea typeface="ＭＳ Ｐゴシック" charset="-128"/>
              </a:rPr>
              <a:t>(</a:t>
            </a:r>
            <a:r>
              <a:rPr lang="en-US" altLang="en-US" sz="2200" dirty="0" err="1">
                <a:ea typeface="ＭＳ Ｐゴシック" charset="-128"/>
              </a:rPr>
              <a:t>scgordon@hdfgroup.org</a:t>
            </a:r>
            <a:r>
              <a:rPr lang="en-US" altLang="en-US" sz="2200" dirty="0">
                <a:ea typeface="ＭＳ Ｐゴシック" charset="-128"/>
              </a:rPr>
              <a:t>)</a:t>
            </a:r>
          </a:p>
          <a:p>
            <a:pPr eaLnBrk="1" hangingPunct="1"/>
            <a:r>
              <a:rPr lang="en-US" altLang="en-US" sz="2200" dirty="0">
                <a:ea typeface="ＭＳ Ｐゴシック" charset="-128"/>
              </a:rPr>
              <a:t>The HDF </a:t>
            </a:r>
            <a:r>
              <a:rPr lang="en-US" altLang="en-US" sz="2200" dirty="0">
                <a:ea typeface="ＭＳ Ｐゴシック" charset="-128"/>
              </a:rPr>
              <a:t>Group</a:t>
            </a:r>
          </a:p>
        </p:txBody>
      </p:sp>
      <p:sp>
        <p:nvSpPr>
          <p:cNvPr id="11267" name="Slide Number Placeholder 17"/>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20000"/>
              </a:spcBef>
              <a:buClr>
                <a:schemeClr val="tx1"/>
              </a:buClr>
              <a:buChar char="•"/>
              <a:defRPr sz="2800">
                <a:solidFill>
                  <a:srgbClr val="000000"/>
                </a:solidFill>
                <a:latin typeface="Arial" charset="0"/>
                <a:ea typeface="ＭＳ Ｐゴシック" charset="-128"/>
              </a:defRPr>
            </a:lvl1pPr>
            <a:lvl2pPr marL="742950" indent="-285750">
              <a:spcBef>
                <a:spcPct val="20000"/>
              </a:spcBef>
              <a:buClr>
                <a:schemeClr val="tx1"/>
              </a:buClr>
              <a:buFont typeface="Symbol" charset="2"/>
              <a:buChar char="-"/>
              <a:defRPr sz="2600">
                <a:solidFill>
                  <a:srgbClr val="000000"/>
                </a:solidFill>
                <a:latin typeface="Arial" charset="0"/>
                <a:ea typeface="ＭＳ Ｐゴシック" charset="-128"/>
              </a:defRPr>
            </a:lvl2pPr>
            <a:lvl3pPr marL="1143000" indent="-228600">
              <a:spcBef>
                <a:spcPct val="20000"/>
              </a:spcBef>
              <a:buClr>
                <a:schemeClr val="tx1"/>
              </a:buClr>
              <a:buChar char="•"/>
              <a:defRPr sz="2400">
                <a:solidFill>
                  <a:srgbClr val="000000"/>
                </a:solidFill>
                <a:latin typeface="Arial" charset="0"/>
                <a:ea typeface="ＭＳ Ｐゴシック" charset="-128"/>
              </a:defRPr>
            </a:lvl3pPr>
            <a:lvl4pPr marL="1600200" indent="-228600">
              <a:spcBef>
                <a:spcPct val="20000"/>
              </a:spcBef>
              <a:buClr>
                <a:schemeClr val="tx1"/>
              </a:buClr>
              <a:buChar char="•"/>
              <a:defRPr sz="2000">
                <a:solidFill>
                  <a:srgbClr val="000000"/>
                </a:solidFill>
                <a:latin typeface="Arial" charset="0"/>
                <a:ea typeface="ＭＳ Ｐゴシック" charset="-128"/>
              </a:defRPr>
            </a:lvl4pPr>
            <a:lvl5pPr marL="2057400" indent="-228600">
              <a:spcBef>
                <a:spcPct val="20000"/>
              </a:spcBef>
              <a:buClr>
                <a:schemeClr val="tx1"/>
              </a:buClr>
              <a:buChar char="•"/>
              <a:defRPr sz="2000">
                <a:solidFill>
                  <a:srgbClr val="000000"/>
                </a:solidFill>
                <a:latin typeface="Arial" charset="0"/>
                <a:ea typeface="ＭＳ Ｐゴシック" charset="-128"/>
              </a:defRPr>
            </a:lvl5pPr>
            <a:lvl6pPr marL="25146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6pPr>
            <a:lvl7pPr marL="29718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7pPr>
            <a:lvl8pPr marL="34290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8pPr>
            <a:lvl9pPr marL="38862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9pPr>
          </a:lstStyle>
          <a:p>
            <a:pPr>
              <a:spcBef>
                <a:spcPct val="0"/>
              </a:spcBef>
              <a:buClrTx/>
              <a:buFontTx/>
              <a:buNone/>
            </a:pPr>
            <a:fld id="{7B6AB81A-7392-C741-A412-1D45B3798B00}" type="slidenum">
              <a:rPr lang="en-US" altLang="en-US" sz="1200">
                <a:solidFill>
                  <a:schemeClr val="bg1"/>
                </a:solidFill>
              </a:rPr>
              <a:pPr>
                <a:spcBef>
                  <a:spcPct val="0"/>
                </a:spcBef>
                <a:buClrTx/>
                <a:buFontTx/>
                <a:buNone/>
              </a:pPr>
              <a:t>0</a:t>
            </a:fld>
            <a:endParaRPr lang="en-US" altLang="en-US" sz="1200">
              <a:solidFill>
                <a:schemeClr val="bg1"/>
              </a:solidFill>
            </a:endParaRPr>
          </a:p>
        </p:txBody>
      </p:sp>
      <p:sp>
        <p:nvSpPr>
          <p:cNvPr id="2" name="Date Placeholder 1"/>
          <p:cNvSpPr>
            <a:spLocks noGrp="1"/>
          </p:cNvSpPr>
          <p:nvPr>
            <p:ph type="dt" sz="half" idx="10"/>
          </p:nvPr>
        </p:nvSpPr>
        <p:spPr/>
        <p:txBody>
          <a:bodyPr/>
          <a:lstStyle/>
          <a:p>
            <a:pPr>
              <a:defRPr/>
            </a:pPr>
            <a:r>
              <a:rPr lang="en-US" smtClean="0"/>
              <a:t>July 27, 2017</a:t>
            </a:r>
            <a:endParaRPr lang="en-US" dirty="0"/>
          </a:p>
        </p:txBody>
      </p:sp>
      <p:sp>
        <p:nvSpPr>
          <p:cNvPr id="3" name="Footer Placeholder 2"/>
          <p:cNvSpPr>
            <a:spLocks noGrp="1"/>
          </p:cNvSpPr>
          <p:nvPr>
            <p:ph type="ftr" sz="quarter" idx="11"/>
          </p:nvPr>
        </p:nvSpPr>
        <p:spPr/>
        <p:txBody>
          <a:bodyPr/>
          <a:lstStyle/>
          <a:p>
            <a:pPr>
              <a:defRPr/>
            </a:pPr>
            <a:r>
              <a:rPr lang="en-US" smtClean="0"/>
              <a:t>Metadata Improvement Lab MILE2</a:t>
            </a:r>
            <a:endParaRPr lang="en-US"/>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7694" b="9229"/>
          <a:stretch/>
        </p:blipFill>
        <p:spPr>
          <a:xfrm>
            <a:off x="0" y="0"/>
            <a:ext cx="4064000" cy="685800"/>
          </a:xfrm>
          <a:prstGeom prst="rect">
            <a:avLst/>
          </a:prstGeom>
        </p:spPr>
      </p:pic>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Well, get along little doggies</a:t>
            </a:r>
            <a:endParaRPr lang="en-US" dirty="0"/>
          </a:p>
        </p:txBody>
      </p:sp>
      <p:sp>
        <p:nvSpPr>
          <p:cNvPr id="3" name="Text Placeholder 2"/>
          <p:cNvSpPr>
            <a:spLocks noGrp="1"/>
          </p:cNvSpPr>
          <p:nvPr>
            <p:ph type="body" idx="1"/>
          </p:nvPr>
        </p:nvSpPr>
        <p:spPr/>
        <p:txBody>
          <a:bodyPr/>
          <a:lstStyle/>
          <a:p>
            <a:r>
              <a:rPr lang="en-US" dirty="0" smtClean="0"/>
              <a:t>Notebook navigation</a:t>
            </a:r>
          </a:p>
          <a:p>
            <a:r>
              <a:rPr lang="en-US" dirty="0" smtClean="0"/>
              <a:t>Difference between markup and code cells</a:t>
            </a:r>
          </a:p>
          <a:p>
            <a:r>
              <a:rPr lang="en-US" dirty="0" smtClean="0"/>
              <a:t>While BASH and Python are used in the notebooks, this lab is not intended to teach either. </a:t>
            </a:r>
          </a:p>
          <a:p>
            <a:pPr marL="0" indent="0">
              <a:buNone/>
            </a:pPr>
            <a:endParaRPr lang="en-US" dirty="0"/>
          </a:p>
          <a:p>
            <a:pPr marL="0" indent="0">
              <a:buNone/>
            </a:pPr>
            <a:r>
              <a:rPr lang="en-US" dirty="0" smtClean="0"/>
              <a:t>The point is to get familiar with the </a:t>
            </a:r>
            <a:r>
              <a:rPr lang="en-US" dirty="0" err="1" smtClean="0"/>
              <a:t>Jupyter</a:t>
            </a:r>
            <a:r>
              <a:rPr lang="en-US" dirty="0" smtClean="0"/>
              <a:t> Notebooks environment and to be able to initiate the Evaluator </a:t>
            </a:r>
            <a:r>
              <a:rPr lang="en-US" dirty="0" err="1" smtClean="0"/>
              <a:t>webservice</a:t>
            </a:r>
            <a:r>
              <a:rPr lang="en-US" dirty="0" smtClean="0"/>
              <a:t> so that it becomes possible to  </a:t>
            </a:r>
          </a:p>
          <a:p>
            <a:endParaRPr lang="en-US" dirty="0" smtClean="0"/>
          </a:p>
          <a:p>
            <a:endParaRPr lang="en-US" dirty="0" smtClean="0"/>
          </a:p>
          <a:p>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9</a:t>
            </a:fld>
            <a:endParaRPr lang="en-US" altLang="en-US"/>
          </a:p>
        </p:txBody>
      </p:sp>
    </p:spTree>
    <p:extLst>
      <p:ext uri="{BB962C8B-B14F-4D97-AF65-F5344CB8AC3E}">
        <p14:creationId xmlns:p14="http://schemas.microsoft.com/office/powerpoint/2010/main" val="11089799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evaluate some metadata!</a:t>
            </a:r>
            <a:endParaRPr lang="en-US" dirty="0"/>
          </a:p>
        </p:txBody>
      </p:sp>
      <p:sp>
        <p:nvSpPr>
          <p:cNvPr id="3" name="Text Placeholder 2"/>
          <p:cNvSpPr>
            <a:spLocks noGrp="1"/>
          </p:cNvSpPr>
          <p:nvPr>
            <p:ph type="body" idx="1"/>
          </p:nvPr>
        </p:nvSpPr>
        <p:spPr/>
        <p:txBody>
          <a:bodyPr/>
          <a:lstStyle/>
          <a:p>
            <a:endParaRPr lang="en-US"/>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10</a:t>
            </a:fld>
            <a:endParaRPr lang="en-US" altLang="en-US"/>
          </a:p>
        </p:txBody>
      </p:sp>
    </p:spTree>
    <p:extLst>
      <p:ext uri="{BB962C8B-B14F-4D97-AF65-F5344CB8AC3E}">
        <p14:creationId xmlns:p14="http://schemas.microsoft.com/office/powerpoint/2010/main" val="6151448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Analysis you can try today</a:t>
            </a:r>
            <a:endParaRPr lang="en-US" dirty="0"/>
          </a:p>
        </p:txBody>
      </p:sp>
      <p:sp>
        <p:nvSpPr>
          <p:cNvPr id="3" name="Text Placeholder 2"/>
          <p:cNvSpPr>
            <a:spLocks noGrp="1"/>
          </p:cNvSpPr>
          <p:nvPr>
            <p:ph type="body" idx="1"/>
          </p:nvPr>
        </p:nvSpPr>
        <p:spPr>
          <a:xfrm>
            <a:off x="1981200" y="1219201"/>
            <a:ext cx="8229600" cy="4525963"/>
          </a:xfrm>
        </p:spPr>
        <p:txBody>
          <a:bodyPr/>
          <a:lstStyle/>
          <a:p>
            <a:r>
              <a:rPr lang="en-US" dirty="0" smtClean="0"/>
              <a:t>Create Recommendations Analysis Dashboard data</a:t>
            </a:r>
          </a:p>
          <a:p>
            <a:r>
              <a:rPr lang="en-US" dirty="0" smtClean="0"/>
              <a:t>Look at the content of specific concepts and the frequency at which that content value is used throughout the collection to identify opportunities </a:t>
            </a:r>
            <a:r>
              <a:rPr lang="en-US" dirty="0"/>
              <a:t>f</a:t>
            </a:r>
            <a:r>
              <a:rPr lang="en-US" dirty="0" smtClean="0"/>
              <a:t>or</a:t>
            </a:r>
          </a:p>
          <a:p>
            <a:r>
              <a:rPr lang="en-US" dirty="0" smtClean="0"/>
              <a:t>Identify potential dialect definitions for unknown concepts</a:t>
            </a:r>
          </a:p>
          <a:p>
            <a:r>
              <a:rPr lang="en-US" dirty="0" smtClean="0"/>
              <a:t>Combine multiple results from the evaluator and compare concept frequency across collections and dialects.</a:t>
            </a:r>
          </a:p>
          <a:p>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11</a:t>
            </a:fld>
            <a:endParaRPr lang="en-US" altLang="en-US"/>
          </a:p>
        </p:txBody>
      </p:sp>
    </p:spTree>
    <p:extLst>
      <p:ext uri="{BB962C8B-B14F-4D97-AF65-F5344CB8AC3E}">
        <p14:creationId xmlns:p14="http://schemas.microsoft.com/office/powerpoint/2010/main" val="7525618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dirty="0"/>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12</a:t>
            </a:fld>
            <a:endParaRPr lang="en-US" altLang="en-US"/>
          </a:p>
        </p:txBody>
      </p:sp>
      <p:sp>
        <p:nvSpPr>
          <p:cNvPr id="8" name="TextBox 7"/>
          <p:cNvSpPr txBox="1"/>
          <p:nvPr/>
        </p:nvSpPr>
        <p:spPr>
          <a:xfrm>
            <a:off x="4572000" y="3429000"/>
            <a:ext cx="2971800" cy="707886"/>
          </a:xfrm>
          <a:prstGeom prst="rect">
            <a:avLst/>
          </a:prstGeom>
          <a:noFill/>
        </p:spPr>
        <p:txBody>
          <a:bodyPr wrap="square" rtlCol="0">
            <a:spAutoFit/>
          </a:bodyPr>
          <a:lstStyle/>
          <a:p>
            <a:r>
              <a:rPr lang="en-US" sz="4000" dirty="0">
                <a:solidFill>
                  <a:schemeClr val="bg1"/>
                </a:solidFill>
              </a:rPr>
              <a:t>Thank you!</a:t>
            </a:r>
            <a:endParaRPr lang="en-US" sz="4000" dirty="0">
              <a:solidFill>
                <a:schemeClr val="bg1"/>
              </a:solidFill>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7900" y="914400"/>
            <a:ext cx="7519080" cy="5638276"/>
          </a:xfrm>
          <a:prstGeom prst="rect">
            <a:avLst/>
          </a:prstGeom>
        </p:spPr>
      </p:pic>
      <p:sp>
        <p:nvSpPr>
          <p:cNvPr id="10" name="TextBox 9"/>
          <p:cNvSpPr txBox="1"/>
          <p:nvPr/>
        </p:nvSpPr>
        <p:spPr>
          <a:xfrm>
            <a:off x="2743200" y="4876801"/>
            <a:ext cx="2590800" cy="584775"/>
          </a:xfrm>
          <a:prstGeom prst="rect">
            <a:avLst/>
          </a:prstGeom>
          <a:noFill/>
        </p:spPr>
        <p:txBody>
          <a:bodyPr wrap="square" rtlCol="0">
            <a:spAutoFit/>
          </a:bodyPr>
          <a:lstStyle/>
          <a:p>
            <a:r>
              <a:rPr lang="en-US" sz="3200"/>
              <a:t>Thank You!</a:t>
            </a:r>
            <a:endParaRPr lang="en-US" sz="3200"/>
          </a:p>
        </p:txBody>
      </p:sp>
    </p:spTree>
    <p:extLst>
      <p:ext uri="{BB962C8B-B14F-4D97-AF65-F5344CB8AC3E}">
        <p14:creationId xmlns:p14="http://schemas.microsoft.com/office/powerpoint/2010/main" val="1037985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9800" y="76200"/>
            <a:ext cx="8229600" cy="762000"/>
          </a:xfrm>
        </p:spPr>
        <p:txBody>
          <a:bodyPr/>
          <a:lstStyle/>
          <a:p>
            <a:r>
              <a:rPr lang="en-US" dirty="0" smtClean="0"/>
              <a:t>Overview</a:t>
            </a:r>
            <a:endParaRPr lang="en-US" sz="2000"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dirty="0" smtClean="0"/>
              <a:t>Metadata Improvement Lab MILE2</a:t>
            </a:r>
            <a:endParaRPr lang="en-US" dirty="0"/>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a:t>
            </a:fld>
            <a:endParaRPr lang="en-US" altLang="en-US"/>
          </a:p>
        </p:txBody>
      </p:sp>
      <p:sp>
        <p:nvSpPr>
          <p:cNvPr id="3" name="TextBox 2"/>
          <p:cNvSpPr txBox="1"/>
          <p:nvPr/>
        </p:nvSpPr>
        <p:spPr>
          <a:xfrm>
            <a:off x="838200" y="1524000"/>
            <a:ext cx="10591800" cy="1477328"/>
          </a:xfrm>
          <a:prstGeom prst="rect">
            <a:avLst/>
          </a:prstGeom>
          <a:noFill/>
        </p:spPr>
        <p:txBody>
          <a:bodyPr wrap="square" rtlCol="0">
            <a:spAutoFit/>
          </a:bodyPr>
          <a:lstStyle/>
          <a:p>
            <a:r>
              <a:rPr lang="en-US" dirty="0" smtClean="0"/>
              <a:t>Welcome to the second MILE. In this summer’s lab, we’ll use Anaconda to provide a scientific data computing platform. We’ll employ Python 3.6 and BASH in </a:t>
            </a:r>
            <a:r>
              <a:rPr lang="en-US" dirty="0" err="1" smtClean="0"/>
              <a:t>Jupyter</a:t>
            </a:r>
            <a:r>
              <a:rPr lang="en-US" dirty="0" smtClean="0"/>
              <a:t> Notebooks to create a package from your own metadata, upload it to an evaluator Web Service, and receive a csv data table. </a:t>
            </a:r>
            <a:r>
              <a:rPr lang="en-US" smtClean="0"/>
              <a:t>This data can </a:t>
            </a:r>
            <a:r>
              <a:rPr lang="en-US" dirty="0" smtClean="0"/>
              <a:t>be used in a variety of analyses, including the Recommendations Analysis Dashboard we learned how to use in the </a:t>
            </a:r>
            <a:r>
              <a:rPr lang="en-US" dirty="0"/>
              <a:t>f</a:t>
            </a:r>
            <a:r>
              <a:rPr lang="en-US" dirty="0" smtClean="0"/>
              <a:t>irst MILE, last year in Raleigh, NC.</a:t>
            </a:r>
          </a:p>
        </p:txBody>
      </p:sp>
      <p:sp>
        <p:nvSpPr>
          <p:cNvPr id="9" name="TextBox 8"/>
          <p:cNvSpPr txBox="1"/>
          <p:nvPr/>
        </p:nvSpPr>
        <p:spPr>
          <a:xfrm>
            <a:off x="1651288" y="4430643"/>
            <a:ext cx="9270423" cy="523220"/>
          </a:xfrm>
          <a:prstGeom prst="rect">
            <a:avLst/>
          </a:prstGeom>
          <a:noFill/>
        </p:spPr>
        <p:txBody>
          <a:bodyPr wrap="none" rtlCol="0">
            <a:spAutoFit/>
          </a:bodyPr>
          <a:lstStyle/>
          <a:p>
            <a:r>
              <a:rPr lang="en-US" sz="2800" dirty="0" smtClean="0"/>
              <a:t>Let’s begin. Go to </a:t>
            </a:r>
            <a:r>
              <a:rPr lang="en-US" sz="2800" dirty="0" smtClean="0">
                <a:hlinkClick r:id="rId3"/>
              </a:rPr>
              <a:t>http://github.com/scgordon/MILE2/wiki</a:t>
            </a:r>
            <a:r>
              <a:rPr lang="en-US" sz="2800" dirty="0" smtClean="0"/>
              <a:t> </a:t>
            </a:r>
            <a:endParaRPr lang="en-US" sz="2800" dirty="0"/>
          </a:p>
        </p:txBody>
      </p:sp>
    </p:spTree>
    <p:extLst>
      <p:ext uri="{BB962C8B-B14F-4D97-AF65-F5344CB8AC3E}">
        <p14:creationId xmlns:p14="http://schemas.microsoft.com/office/powerpoint/2010/main" val="18900535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MILE2 Wiki</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2</a:t>
            </a:fld>
            <a:endParaRPr lang="en-US" altLang="en-US"/>
          </a:p>
        </p:txBody>
      </p:sp>
    </p:spTree>
    <p:extLst>
      <p:ext uri="{BB962C8B-B14F-4D97-AF65-F5344CB8AC3E}">
        <p14:creationId xmlns:p14="http://schemas.microsoft.com/office/powerpoint/2010/main" val="17339532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Download </a:t>
            </a:r>
            <a:r>
              <a:rPr lang="en-US" dirty="0"/>
              <a:t>Anaconda with Python </a:t>
            </a:r>
            <a:r>
              <a:rPr lang="en-US" dirty="0" smtClean="0"/>
              <a:t>3.6</a:t>
            </a:r>
            <a:endParaRPr lang="en-US" dirty="0"/>
          </a:p>
        </p:txBody>
      </p:sp>
      <p:sp>
        <p:nvSpPr>
          <p:cNvPr id="3" name="Text Placeholder 2"/>
          <p:cNvSpPr>
            <a:spLocks noGrp="1"/>
          </p:cNvSpPr>
          <p:nvPr>
            <p:ph type="body" idx="1"/>
          </p:nvPr>
        </p:nvSpPr>
        <p:spPr/>
        <p:txBody>
          <a:bodyPr/>
          <a:lstStyle/>
          <a:p>
            <a:r>
              <a:rPr lang="en-US" dirty="0" smtClean="0"/>
              <a:t>Go to </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3</a:t>
            </a:fld>
            <a:endParaRPr lang="en-US" altLang="en-US"/>
          </a:p>
        </p:txBody>
      </p:sp>
    </p:spTree>
    <p:extLst>
      <p:ext uri="{BB962C8B-B14F-4D97-AF65-F5344CB8AC3E}">
        <p14:creationId xmlns:p14="http://schemas.microsoft.com/office/powerpoint/2010/main" val="36402165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Download </a:t>
            </a:r>
            <a:r>
              <a:rPr lang="en-US" dirty="0"/>
              <a:t>the MILE2 GitHub </a:t>
            </a:r>
            <a:r>
              <a:rPr lang="en-US" dirty="0" smtClean="0"/>
              <a:t>Directory</a:t>
            </a:r>
            <a:endParaRPr lang="en-US" dirty="0"/>
          </a:p>
        </p:txBody>
      </p:sp>
      <p:sp>
        <p:nvSpPr>
          <p:cNvPr id="3" name="Text Placeholder 2"/>
          <p:cNvSpPr>
            <a:spLocks noGrp="1"/>
          </p:cNvSpPr>
          <p:nvPr>
            <p:ph type="body" idx="1"/>
          </p:nvPr>
        </p:nvSpPr>
        <p:spPr>
          <a:xfrm>
            <a:off x="1524000" y="990601"/>
            <a:ext cx="9144000" cy="4525963"/>
          </a:xfrm>
        </p:spPr>
        <p:txBody>
          <a:bodyPr/>
          <a:lstStyle/>
          <a:p>
            <a:r>
              <a:rPr lang="en-US" dirty="0" smtClean="0"/>
              <a:t>The quickest way is to download the zip file of the directory, then unzip it. Your default download location </a:t>
            </a:r>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4</a:t>
            </a:fld>
            <a:endParaRPr lang="en-US" altLang="en-US"/>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b="22666"/>
          <a:stretch/>
        </p:blipFill>
        <p:spPr>
          <a:xfrm>
            <a:off x="1524000" y="2133600"/>
            <a:ext cx="9144000" cy="4419600"/>
          </a:xfrm>
          <a:prstGeom prst="rect">
            <a:avLst/>
          </a:prstGeom>
        </p:spPr>
      </p:pic>
      <p:sp>
        <p:nvSpPr>
          <p:cNvPr id="8" name="Frame 7"/>
          <p:cNvSpPr/>
          <p:nvPr/>
        </p:nvSpPr>
        <p:spPr bwMode="auto">
          <a:xfrm>
            <a:off x="8229600" y="5867401"/>
            <a:ext cx="1524000" cy="533399"/>
          </a:xfrm>
          <a:prstGeom prst="frame">
            <a:avLst/>
          </a:prstGeom>
          <a:solidFill>
            <a:schemeClr val="accent2"/>
          </a:solidFill>
          <a:ln w="9525" cap="flat" cmpd="sng" algn="ctr">
            <a:solidFill>
              <a:schemeClr val="accent2"/>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eaLnBrk="1" hangingPunct="1"/>
            <a:endParaRPr lang="en-US" sz="2400">
              <a:latin typeface="Times New Roman" pitchFamily="18" charset="0"/>
            </a:endParaRPr>
          </a:p>
        </p:txBody>
      </p:sp>
      <p:pic>
        <p:nvPicPr>
          <p:cNvPr id="9" name="Picture 8"/>
          <p:cNvPicPr>
            <a:picLocks noChangeAspect="1"/>
          </p:cNvPicPr>
          <p:nvPr/>
        </p:nvPicPr>
        <p:blipFill>
          <a:blip r:embed="rId3"/>
          <a:stretch>
            <a:fillRect/>
          </a:stretch>
        </p:blipFill>
        <p:spPr>
          <a:xfrm>
            <a:off x="9105900" y="4932363"/>
            <a:ext cx="584200" cy="584200"/>
          </a:xfrm>
          <a:prstGeom prst="rect">
            <a:avLst/>
          </a:prstGeom>
        </p:spPr>
      </p:pic>
    </p:spTree>
    <p:extLst>
      <p:ext uri="{BB962C8B-B14F-4D97-AF65-F5344CB8AC3E}">
        <p14:creationId xmlns:p14="http://schemas.microsoft.com/office/powerpoint/2010/main" val="2078579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3" presetClass="entr" presetSubtype="16"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 Anaconda with Python </a:t>
            </a:r>
            <a:r>
              <a:rPr lang="en-US" dirty="0" smtClean="0"/>
              <a:t>3.6</a:t>
            </a:r>
            <a:endParaRPr lang="en-US" dirty="0"/>
          </a:p>
        </p:txBody>
      </p:sp>
      <p:sp>
        <p:nvSpPr>
          <p:cNvPr id="3" name="Text Placeholder 2"/>
          <p:cNvSpPr>
            <a:spLocks noGrp="1"/>
          </p:cNvSpPr>
          <p:nvPr>
            <p:ph type="body" idx="1"/>
          </p:nvPr>
        </p:nvSpPr>
        <p:spPr/>
        <p:txBody>
          <a:bodyPr/>
          <a:lstStyle/>
          <a:p>
            <a:r>
              <a:rPr lang="en-US" dirty="0" smtClean="0"/>
              <a:t>Go to </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5</a:t>
            </a:fld>
            <a:endParaRPr lang="en-US" altLang="en-US"/>
          </a:p>
        </p:txBody>
      </p:sp>
    </p:spTree>
    <p:extLst>
      <p:ext uri="{BB962C8B-B14F-4D97-AF65-F5344CB8AC3E}">
        <p14:creationId xmlns:p14="http://schemas.microsoft.com/office/powerpoint/2010/main" val="12401322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0"/>
            <a:ext cx="10058400" cy="762000"/>
          </a:xfrm>
        </p:spPr>
        <p:txBody>
          <a:bodyPr/>
          <a:lstStyle/>
          <a:p>
            <a:r>
              <a:rPr lang="en-US" dirty="0" smtClean="0"/>
              <a:t>Initialize our open data scientific </a:t>
            </a:r>
            <a:r>
              <a:rPr lang="en-US" smtClean="0"/>
              <a:t>computing platform</a:t>
            </a:r>
            <a:endParaRPr lang="en-US"/>
          </a:p>
        </p:txBody>
      </p:sp>
      <p:sp>
        <p:nvSpPr>
          <p:cNvPr id="3" name="Text Placeholder 2"/>
          <p:cNvSpPr>
            <a:spLocks noGrp="1"/>
          </p:cNvSpPr>
          <p:nvPr>
            <p:ph type="body" idx="1"/>
          </p:nvPr>
        </p:nvSpPr>
        <p:spPr>
          <a:xfrm>
            <a:off x="609600" y="1600201"/>
            <a:ext cx="10972800" cy="1981199"/>
          </a:xfrm>
        </p:spPr>
        <p:txBody>
          <a:bodyPr/>
          <a:lstStyle/>
          <a:p>
            <a:r>
              <a:rPr lang="en-US" dirty="0" smtClean="0"/>
              <a:t>Once you’ve started Anaconda, select </a:t>
            </a:r>
            <a:r>
              <a:rPr lang="en-US" dirty="0" err="1" smtClean="0"/>
              <a:t>Jupyter</a:t>
            </a:r>
            <a:r>
              <a:rPr lang="en-US" dirty="0" smtClean="0"/>
              <a:t> Notebooks, and navigate to the MILE2 directory.</a:t>
            </a:r>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6</a:t>
            </a:fld>
            <a:endParaRPr lang="en-US" altLang="en-US"/>
          </a:p>
        </p:txBody>
      </p:sp>
      <p:sp>
        <p:nvSpPr>
          <p:cNvPr id="7" name="TextBox 6"/>
          <p:cNvSpPr txBox="1"/>
          <p:nvPr/>
        </p:nvSpPr>
        <p:spPr>
          <a:xfrm>
            <a:off x="609600" y="3733800"/>
            <a:ext cx="10668000" cy="1231106"/>
          </a:xfrm>
          <a:prstGeom prst="rect">
            <a:avLst/>
          </a:prstGeom>
          <a:noFill/>
        </p:spPr>
        <p:txBody>
          <a:bodyPr wrap="square" rtlCol="0">
            <a:spAutoFit/>
          </a:bodyPr>
          <a:lstStyle/>
          <a:p>
            <a:pPr marL="457200" indent="-457200">
              <a:buFont typeface="Arial" charset="0"/>
              <a:buChar char="•"/>
            </a:pPr>
            <a:r>
              <a:rPr lang="en-US" sz="2800" dirty="0"/>
              <a:t>Select Metadata2Data.ipynb to start the notebook that prepares metadata to be bundled and uploaded to the evaluator.</a:t>
            </a:r>
          </a:p>
          <a:p>
            <a:endParaRPr lang="en-US" dirty="0"/>
          </a:p>
        </p:txBody>
      </p:sp>
    </p:spTree>
    <p:extLst>
      <p:ext uri="{BB962C8B-B14F-4D97-AF65-F5344CB8AC3E}">
        <p14:creationId xmlns:p14="http://schemas.microsoft.com/office/powerpoint/2010/main" val="16410806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Quick Disclaimer</a:t>
            </a:r>
            <a:endParaRPr lang="en-US" dirty="0"/>
          </a:p>
        </p:txBody>
      </p:sp>
      <p:sp>
        <p:nvSpPr>
          <p:cNvPr id="3" name="Text Placeholder 2"/>
          <p:cNvSpPr>
            <a:spLocks noGrp="1"/>
          </p:cNvSpPr>
          <p:nvPr>
            <p:ph type="body" idx="1"/>
          </p:nvPr>
        </p:nvSpPr>
        <p:spPr>
          <a:xfrm>
            <a:off x="88900" y="1562100"/>
            <a:ext cx="3721100" cy="3619500"/>
          </a:xfrm>
        </p:spPr>
        <p:txBody>
          <a:bodyPr/>
          <a:lstStyle/>
          <a:p>
            <a:pPr marL="0" indent="0">
              <a:buNone/>
            </a:pPr>
            <a:r>
              <a:rPr lang="en-US" dirty="0" smtClean="0"/>
              <a:t>I am not a computer scientist. </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7</a:t>
            </a:fld>
            <a:endParaRPr lang="en-US" altLang="en-US"/>
          </a:p>
        </p:txBody>
      </p:sp>
      <p:pic>
        <p:nvPicPr>
          <p:cNvPr id="8" name="Picture 7"/>
          <p:cNvPicPr>
            <a:picLocks noChangeAspect="1"/>
          </p:cNvPicPr>
          <p:nvPr/>
        </p:nvPicPr>
        <p:blipFill rotWithShape="1">
          <a:blip r:embed="rId3"/>
          <a:srcRect t="4104" b="11079"/>
          <a:stretch/>
        </p:blipFill>
        <p:spPr>
          <a:xfrm>
            <a:off x="4114800" y="933908"/>
            <a:ext cx="7848600" cy="5162092"/>
          </a:xfrm>
          <a:prstGeom prst="rect">
            <a:avLst/>
          </a:prstGeom>
        </p:spPr>
      </p:pic>
      <p:sp>
        <p:nvSpPr>
          <p:cNvPr id="9" name="Rectangle 8"/>
          <p:cNvSpPr/>
          <p:nvPr/>
        </p:nvSpPr>
        <p:spPr>
          <a:xfrm>
            <a:off x="2286000" y="6091536"/>
            <a:ext cx="7874000" cy="461665"/>
          </a:xfrm>
          <a:prstGeom prst="rect">
            <a:avLst/>
          </a:prstGeom>
        </p:spPr>
        <p:txBody>
          <a:bodyPr wrap="square">
            <a:spAutoFit/>
          </a:bodyPr>
          <a:lstStyle/>
          <a:p>
            <a:r>
              <a:rPr lang="en-US" sz="1200" dirty="0"/>
              <a:t>NASA. (Unknown date). </a:t>
            </a:r>
            <a:r>
              <a:rPr lang="en-US" sz="1200" i="1" dirty="0"/>
              <a:t>Margaret Hamilton, lead Apollo flight software engineer, in the Apollo Command Module.</a:t>
            </a:r>
            <a:r>
              <a:rPr lang="en-US" sz="1200" dirty="0"/>
              <a:t> </a:t>
            </a:r>
          </a:p>
          <a:p>
            <a:r>
              <a:rPr lang="en-US" sz="1200" dirty="0"/>
              <a:t>Retrieved from https://</a:t>
            </a:r>
            <a:r>
              <a:rPr lang="en-US" sz="1200" dirty="0" err="1"/>
              <a:t>commons.wikimedia.org</a:t>
            </a:r>
            <a:r>
              <a:rPr lang="en-US" sz="1200" dirty="0"/>
              <a:t>/wiki/</a:t>
            </a:r>
            <a:r>
              <a:rPr lang="en-US" sz="1200" dirty="0" err="1"/>
              <a:t>File:Margaret_Hamilton_in_action.jpg</a:t>
            </a:r>
            <a:endParaRPr lang="en-US" sz="1200" dirty="0"/>
          </a:p>
        </p:txBody>
      </p:sp>
    </p:spTree>
    <p:extLst>
      <p:ext uri="{BB962C8B-B14F-4D97-AF65-F5344CB8AC3E}">
        <p14:creationId xmlns:p14="http://schemas.microsoft.com/office/powerpoint/2010/main" val="3163491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Oh, so this is a Spaghetti Western</a:t>
            </a:r>
            <a:endParaRPr lang="en-US" dirty="0"/>
          </a:p>
        </p:txBody>
      </p:sp>
      <p:pic>
        <p:nvPicPr>
          <p:cNvPr id="7" name="Picture 6"/>
          <p:cNvPicPr>
            <a:picLocks noChangeAspect="1"/>
          </p:cNvPicPr>
          <p:nvPr/>
        </p:nvPicPr>
        <p:blipFill>
          <a:blip r:embed="rId2"/>
          <a:stretch>
            <a:fillRect/>
          </a:stretch>
        </p:blipFill>
        <p:spPr>
          <a:xfrm>
            <a:off x="914400" y="891183"/>
            <a:ext cx="10312400" cy="5075634"/>
          </a:xfrm>
          <a:prstGeom prst="rect">
            <a:avLst/>
          </a:prstGeom>
        </p:spPr>
      </p:pic>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8</a:t>
            </a:fld>
            <a:endParaRPr lang="en-US" altLang="en-US"/>
          </a:p>
        </p:txBody>
      </p:sp>
      <p:sp>
        <p:nvSpPr>
          <p:cNvPr id="9" name="TextBox 8"/>
          <p:cNvSpPr txBox="1"/>
          <p:nvPr/>
        </p:nvSpPr>
        <p:spPr>
          <a:xfrm>
            <a:off x="3200400" y="6005036"/>
            <a:ext cx="6437532" cy="738664"/>
          </a:xfrm>
          <a:prstGeom prst="rect">
            <a:avLst/>
          </a:prstGeom>
          <a:noFill/>
        </p:spPr>
        <p:txBody>
          <a:bodyPr wrap="none" rtlCol="0">
            <a:spAutoFit/>
          </a:bodyPr>
          <a:lstStyle/>
          <a:p>
            <a:r>
              <a:rPr lang="en-US" sz="1200" dirty="0" err="1"/>
              <a:t>Gefangenen</a:t>
            </a:r>
            <a:r>
              <a:rPr lang="en-US" sz="1200" dirty="0"/>
              <a:t>, R. (2007, February 27). Blondie. </a:t>
            </a:r>
          </a:p>
          <a:p>
            <a:r>
              <a:rPr lang="en-US" sz="1200" dirty="0"/>
              <a:t>Retrieved July 18, 2017, from https://c1.staticflickr.com/1/177/403475732_65dc0af0d0_b.jpg</a:t>
            </a:r>
          </a:p>
          <a:p>
            <a:endParaRPr lang="en-US" dirty="0"/>
          </a:p>
        </p:txBody>
      </p:sp>
    </p:spTree>
    <p:extLst>
      <p:ext uri="{BB962C8B-B14F-4D97-AF65-F5344CB8AC3E}">
        <p14:creationId xmlns:p14="http://schemas.microsoft.com/office/powerpoint/2010/main" val="1566649701"/>
      </p:ext>
    </p:extLst>
  </p:cSld>
  <p:clrMapOvr>
    <a:masterClrMapping/>
  </p:clrMapOvr>
  <p:timing>
    <p:tnLst>
      <p:par>
        <p:cTn id="1" dur="indefinite" restart="never" nodeType="tmRoot"/>
      </p:par>
    </p:tnLst>
  </p:timing>
</p:sld>
</file>

<file path=ppt/theme/theme1.xml><?xml version="1.0" encoding="utf-8"?>
<a:theme xmlns:a="http://schemas.openxmlformats.org/drawingml/2006/main" name="1_Presentation on product or service">
  <a:themeElements>
    <a:clrScheme name="Custom 4">
      <a:dk1>
        <a:sysClr val="windowText" lastClr="000000"/>
      </a:dk1>
      <a:lt1>
        <a:sysClr val="window" lastClr="FFFFFF"/>
      </a:lt1>
      <a:dk2>
        <a:srgbClr val="535252"/>
      </a:dk2>
      <a:lt2>
        <a:srgbClr val="AAB5C2"/>
      </a:lt2>
      <a:accent1>
        <a:srgbClr val="3182F7"/>
      </a:accent1>
      <a:accent2>
        <a:srgbClr val="FE4160"/>
      </a:accent2>
      <a:accent3>
        <a:srgbClr val="9FE62F"/>
      </a:accent3>
      <a:accent4>
        <a:srgbClr val="4EA5D1"/>
      </a:accent4>
      <a:accent5>
        <a:srgbClr val="1C4596"/>
      </a:accent5>
      <a:accent6>
        <a:srgbClr val="542D90"/>
      </a:accent6>
      <a:hlink>
        <a:srgbClr val="ED2024"/>
      </a:hlink>
      <a:folHlink>
        <a:srgbClr val="BD912D"/>
      </a:folHlink>
    </a:clrScheme>
    <a:fontScheme name="The HDF Group -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Presentation on product or service 1">
        <a:dk1>
          <a:srgbClr val="808080"/>
        </a:dk1>
        <a:lt1>
          <a:srgbClr val="F8F8F8"/>
        </a:lt1>
        <a:dk2>
          <a:srgbClr val="000000"/>
        </a:dk2>
        <a:lt2>
          <a:srgbClr val="FFFFFF"/>
        </a:lt2>
        <a:accent1>
          <a:srgbClr val="6699FF"/>
        </a:accent1>
        <a:accent2>
          <a:srgbClr val="9933FF"/>
        </a:accent2>
        <a:accent3>
          <a:srgbClr val="AAAAAA"/>
        </a:accent3>
        <a:accent4>
          <a:srgbClr val="D4D4D4"/>
        </a:accent4>
        <a:accent5>
          <a:srgbClr val="B8CAFF"/>
        </a:accent5>
        <a:accent6>
          <a:srgbClr val="8A2DE7"/>
        </a:accent6>
        <a:hlink>
          <a:srgbClr val="00FFFF"/>
        </a:hlink>
        <a:folHlink>
          <a:srgbClr val="0099CC"/>
        </a:folHlink>
      </a:clrScheme>
      <a:clrMap bg1="dk2" tx1="lt1" bg2="dk1" tx2="lt2" accent1="accent1" accent2="accent2" accent3="accent3" accent4="accent4" accent5="accent5" accent6="accent6" hlink="hlink" folHlink="folHlink"/>
    </a:extraClrScheme>
    <a:extraClrScheme>
      <a:clrScheme name="Presentation on product or service 2">
        <a:dk1>
          <a:srgbClr val="000066"/>
        </a:dk1>
        <a:lt1>
          <a:srgbClr val="FFFFFF"/>
        </a:lt1>
        <a:dk2>
          <a:srgbClr val="3333FF"/>
        </a:dk2>
        <a:lt2>
          <a:srgbClr val="3399FF"/>
        </a:lt2>
        <a:accent1>
          <a:srgbClr val="66CCFF"/>
        </a:accent1>
        <a:accent2>
          <a:srgbClr val="FF66FF"/>
        </a:accent2>
        <a:accent3>
          <a:srgbClr val="FFFFFF"/>
        </a:accent3>
        <a:accent4>
          <a:srgbClr val="000056"/>
        </a:accent4>
        <a:accent5>
          <a:srgbClr val="B8E2FF"/>
        </a:accent5>
        <a:accent6>
          <a:srgbClr val="E75CE7"/>
        </a:accent6>
        <a:hlink>
          <a:srgbClr val="CC00CC"/>
        </a:hlink>
        <a:folHlink>
          <a:srgbClr val="CC99FF"/>
        </a:folHlink>
      </a:clrScheme>
      <a:clrMap bg1="lt1" tx1="dk1" bg2="lt2" tx2="dk2" accent1="accent1" accent2="accent2" accent3="accent3" accent4="accent4" accent5="accent5" accent6="accent6" hlink="hlink" folHlink="folHlink"/>
    </a:extraClrScheme>
    <a:extraClrScheme>
      <a:clrScheme name="Presentation on product or service 3">
        <a:dk1>
          <a:srgbClr val="000000"/>
        </a:dk1>
        <a:lt1>
          <a:srgbClr val="FFFFFF"/>
        </a:lt1>
        <a:dk2>
          <a:srgbClr val="000000"/>
        </a:dk2>
        <a:lt2>
          <a:srgbClr val="808080"/>
        </a:lt2>
        <a:accent1>
          <a:srgbClr val="969696"/>
        </a:accent1>
        <a:accent2>
          <a:srgbClr val="DDDDDD"/>
        </a:accent2>
        <a:accent3>
          <a:srgbClr val="FFFFFF"/>
        </a:accent3>
        <a:accent4>
          <a:srgbClr val="000000"/>
        </a:accent4>
        <a:accent5>
          <a:srgbClr val="C9C9C9"/>
        </a:accent5>
        <a:accent6>
          <a:srgbClr val="C8C8C8"/>
        </a:accent6>
        <a:hlink>
          <a:srgbClr val="333333"/>
        </a:hlink>
        <a:folHlink>
          <a:srgbClr val="B2B2B2"/>
        </a:folHlink>
      </a:clrScheme>
      <a:clrMap bg1="lt1" tx1="dk1" bg2="lt2" tx2="dk2" accent1="accent1" accent2="accent2" accent3="accent3" accent4="accent4" accent5="accent5" accent6="accent6" hlink="hlink" folHlink="folHlink"/>
    </a:extraClrScheme>
    <a:extraClrScheme>
      <a:clrScheme name="Presentation on product or service 4">
        <a:dk1>
          <a:srgbClr val="808080"/>
        </a:dk1>
        <a:lt1>
          <a:srgbClr val="F8F8F8"/>
        </a:lt1>
        <a:dk2>
          <a:srgbClr val="000000"/>
        </a:dk2>
        <a:lt2>
          <a:srgbClr val="FFFFFF"/>
        </a:lt2>
        <a:accent1>
          <a:srgbClr val="CC9900"/>
        </a:accent1>
        <a:accent2>
          <a:srgbClr val="996600"/>
        </a:accent2>
        <a:accent3>
          <a:srgbClr val="AAAAAA"/>
        </a:accent3>
        <a:accent4>
          <a:srgbClr val="D4D4D4"/>
        </a:accent4>
        <a:accent5>
          <a:srgbClr val="E2CAAA"/>
        </a:accent5>
        <a:accent6>
          <a:srgbClr val="8A5C00"/>
        </a:accent6>
        <a:hlink>
          <a:srgbClr val="CCCC00"/>
        </a:hlink>
        <a:folHlink>
          <a:srgbClr val="808000"/>
        </a:folHlink>
      </a:clrScheme>
      <a:clrMap bg1="dk2" tx1="lt1" bg2="dk1" tx2="lt2" accent1="accent1" accent2="accent2" accent3="accent3" accent4="accent4" accent5="accent5" accent6="accent6" hlink="hlink" folHlink="folHlink"/>
    </a:extraClrScheme>
    <a:extraClrScheme>
      <a:clrScheme name="Presentation on product or service 5">
        <a:dk1>
          <a:srgbClr val="000000"/>
        </a:dk1>
        <a:lt1>
          <a:srgbClr val="FFFFFF"/>
        </a:lt1>
        <a:dk2>
          <a:srgbClr val="000000"/>
        </a:dk2>
        <a:lt2>
          <a:srgbClr val="996633"/>
        </a:lt2>
        <a:accent1>
          <a:srgbClr val="CC9900"/>
        </a:accent1>
        <a:accent2>
          <a:srgbClr val="FFECB7"/>
        </a:accent2>
        <a:accent3>
          <a:srgbClr val="FFFFFF"/>
        </a:accent3>
        <a:accent4>
          <a:srgbClr val="000000"/>
        </a:accent4>
        <a:accent5>
          <a:srgbClr val="E2CAAA"/>
        </a:accent5>
        <a:accent6>
          <a:srgbClr val="E7D6A6"/>
        </a:accent6>
        <a:hlink>
          <a:srgbClr val="996633"/>
        </a:hlink>
        <a:folHlink>
          <a:srgbClr val="FF9900"/>
        </a:folHlink>
      </a:clrScheme>
      <a:clrMap bg1="lt1" tx1="dk1" bg2="lt2" tx2="dk2" accent1="accent1" accent2="accent2" accent3="accent3" accent4="accent4" accent5="accent5" accent6="accent6" hlink="hlink" folHlink="folHlink"/>
    </a:extraClrScheme>
    <a:extraClrScheme>
      <a:clrScheme name="Presentation on product or service 6">
        <a:dk1>
          <a:srgbClr val="000000"/>
        </a:dk1>
        <a:lt1>
          <a:srgbClr val="FFFFFF"/>
        </a:lt1>
        <a:dk2>
          <a:srgbClr val="000000"/>
        </a:dk2>
        <a:lt2>
          <a:srgbClr val="996633"/>
        </a:lt2>
        <a:accent1>
          <a:srgbClr val="CC9900"/>
        </a:accent1>
        <a:accent2>
          <a:srgbClr val="FFE28F"/>
        </a:accent2>
        <a:accent3>
          <a:srgbClr val="FFFFFF"/>
        </a:accent3>
        <a:accent4>
          <a:srgbClr val="000000"/>
        </a:accent4>
        <a:accent5>
          <a:srgbClr val="E2CAAA"/>
        </a:accent5>
        <a:accent6>
          <a:srgbClr val="E7CD81"/>
        </a:accent6>
        <a:hlink>
          <a:srgbClr val="996633"/>
        </a:hlink>
        <a:folHlink>
          <a:srgbClr val="FF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104983</TotalTime>
  <Words>552</Words>
  <Application>Microsoft Macintosh PowerPoint</Application>
  <PresentationFormat>Widescreen</PresentationFormat>
  <Paragraphs>84</Paragraphs>
  <Slides>13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vt:lpstr>
      <vt:lpstr>ＭＳ Ｐゴシック</vt:lpstr>
      <vt:lpstr>Symbol</vt:lpstr>
      <vt:lpstr>Times New Roman</vt:lpstr>
      <vt:lpstr>Arial</vt:lpstr>
      <vt:lpstr>1_Presentation on product or service</vt:lpstr>
      <vt:lpstr>Second Metadata Improvement Lab at ESIP:  Leveraging Jupyter in Anaconda and Web Services for user initiated metadata evaluation </vt:lpstr>
      <vt:lpstr>Overview</vt:lpstr>
      <vt:lpstr>MILE2 Wiki</vt:lpstr>
      <vt:lpstr>Download Anaconda with Python 3.6</vt:lpstr>
      <vt:lpstr>Download the MILE2 GitHub Directory</vt:lpstr>
      <vt:lpstr>Install Anaconda with Python 3.6</vt:lpstr>
      <vt:lpstr>Initialize our open data scientific computing platform</vt:lpstr>
      <vt:lpstr>A Quick Disclaimer</vt:lpstr>
      <vt:lpstr>Oh, so this is a Spaghetti Western</vt:lpstr>
      <vt:lpstr>Well, get along little doggies</vt:lpstr>
      <vt:lpstr>Lets evaluate some metadata!</vt:lpstr>
      <vt:lpstr>Types of Analysis you can try today</vt:lpstr>
      <vt:lpstr>Questions?</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NCAR DSET Metadata Evaluation</dc:title>
  <dc:creator>Sean Gordon</dc:creator>
  <cp:lastModifiedBy>Sean Gordon</cp:lastModifiedBy>
  <cp:revision>353</cp:revision>
  <cp:lastPrinted>2016-10-18T23:23:39Z</cp:lastPrinted>
  <dcterms:created xsi:type="dcterms:W3CDTF">2015-12-22T20:11:01Z</dcterms:created>
  <dcterms:modified xsi:type="dcterms:W3CDTF">2017-07-20T03:47:32Z</dcterms:modified>
</cp:coreProperties>
</file>